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7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638C8-ABB8-4314-BEDB-BFF6F0BD4198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F83A-FD40-4292-B441-7174FA1D2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12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Chlorinated Paraffins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Maria J. Doa</a:t>
            </a:r>
          </a:p>
          <a:p>
            <a:r>
              <a:rPr lang="en-US" dirty="0" smtClean="0"/>
              <a:t>Environmental Protection agency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03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TSCA section 5 finding</a:t>
            </a:r>
          </a:p>
          <a:p>
            <a:pPr lvl="1"/>
            <a:r>
              <a:rPr lang="en-US" dirty="0" smtClean="0"/>
              <a:t>The chemical presents or may present an unreasonable risk</a:t>
            </a:r>
          </a:p>
          <a:p>
            <a:r>
              <a:rPr lang="en-US" dirty="0" smtClean="0"/>
              <a:t>When a chemical may present a risk, is it “unreasonable”?</a:t>
            </a:r>
          </a:p>
          <a:p>
            <a:r>
              <a:rPr lang="en-US" dirty="0" smtClean="0"/>
              <a:t>Consideration of use and what it is a substitute for</a:t>
            </a:r>
          </a:p>
          <a:p>
            <a:r>
              <a:rPr lang="en-US" dirty="0" smtClean="0"/>
              <a:t>In this case a consideration of critical uses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5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Distinguishing </a:t>
            </a:r>
            <a:r>
              <a:rPr lang="en-US" dirty="0"/>
              <a:t>critical uses from those uses for which a company needs a period of time to transition to another material or to reformulate a </a:t>
            </a:r>
            <a:r>
              <a:rPr lang="en-US" dirty="0" smtClean="0"/>
              <a:t>product  </a:t>
            </a:r>
            <a:endParaRPr lang="en-US" dirty="0"/>
          </a:p>
          <a:p>
            <a:r>
              <a:rPr lang="en-US" dirty="0"/>
              <a:t>The information that we need to consider such a request </a:t>
            </a:r>
            <a:r>
              <a:rPr lang="en-US" dirty="0" smtClean="0"/>
              <a:t>is: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specifically is the use and an explanation of its </a:t>
            </a:r>
            <a:r>
              <a:rPr lang="en-US" dirty="0" smtClean="0"/>
              <a:t>importance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specific chlorinated paraffin(s) that is critical to that </a:t>
            </a:r>
            <a:r>
              <a:rPr lang="en-US" dirty="0" smtClean="0"/>
              <a:t>use  </a:t>
            </a:r>
          </a:p>
          <a:p>
            <a:pPr lvl="2"/>
            <a:r>
              <a:rPr lang="en-US" dirty="0" smtClean="0"/>
              <a:t>Note </a:t>
            </a:r>
            <a:r>
              <a:rPr lang="en-US" dirty="0"/>
              <a:t>that chlorinated paraffins or MCCPs is not sufficiently </a:t>
            </a:r>
            <a:r>
              <a:rPr lang="en-US" dirty="0" smtClean="0"/>
              <a:t>specific.</a:t>
            </a:r>
          </a:p>
          <a:p>
            <a:pPr lvl="1"/>
            <a:r>
              <a:rPr lang="en-US" dirty="0" smtClean="0"/>
              <a:t>Why </a:t>
            </a:r>
            <a:r>
              <a:rPr lang="en-US" dirty="0"/>
              <a:t>will the available substitutes not work.  </a:t>
            </a:r>
            <a:endParaRPr lang="en-US" dirty="0" smtClean="0"/>
          </a:p>
          <a:p>
            <a:pPr lvl="2"/>
            <a:r>
              <a:rPr lang="en-US" dirty="0" smtClean="0"/>
              <a:t>Please </a:t>
            </a:r>
            <a:r>
              <a:rPr lang="en-US" dirty="0"/>
              <a:t>describe why the substitutes will not </a:t>
            </a:r>
            <a:r>
              <a:rPr lang="en-US" dirty="0" smtClean="0"/>
              <a:t>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03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EPA research</a:t>
            </a:r>
          </a:p>
          <a:p>
            <a:r>
              <a:rPr lang="en-US" dirty="0" smtClean="0"/>
              <a:t>Requests to industry over the last nine months</a:t>
            </a:r>
          </a:p>
          <a:p>
            <a:r>
              <a:rPr lang="en-US" dirty="0" smtClean="0"/>
              <a:t>Department of Defense</a:t>
            </a:r>
          </a:p>
          <a:p>
            <a:pPr lvl="1"/>
            <a:r>
              <a:rPr lang="en-US" dirty="0" err="1" smtClean="0"/>
              <a:t>DoD</a:t>
            </a:r>
            <a:r>
              <a:rPr lang="en-US" dirty="0" smtClean="0"/>
              <a:t> has asked suppliers</a:t>
            </a:r>
          </a:p>
          <a:p>
            <a:r>
              <a:rPr lang="en-US" dirty="0" smtClean="0"/>
              <a:t>Information from industry</a:t>
            </a:r>
          </a:p>
          <a:p>
            <a:pPr lvl="1"/>
            <a:r>
              <a:rPr lang="en-US" dirty="0" smtClean="0"/>
              <a:t>Information on how widespread the use is</a:t>
            </a:r>
          </a:p>
          <a:p>
            <a:r>
              <a:rPr lang="en-US" dirty="0" smtClean="0"/>
              <a:t>Very little information provided on  critical 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62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31,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EPA will be completing its assessment </a:t>
            </a:r>
            <a:r>
              <a:rPr lang="en-US" dirty="0" smtClean="0"/>
              <a:t>shortly</a:t>
            </a:r>
          </a:p>
          <a:p>
            <a:r>
              <a:rPr lang="en-US" dirty="0" smtClean="0"/>
              <a:t>The assessments and the regulatory decisions are specific to the individual PMNs submitted</a:t>
            </a:r>
          </a:p>
          <a:p>
            <a:r>
              <a:rPr lang="en-US" dirty="0" smtClean="0"/>
              <a:t>Does the May 31, 2016 date still hold?</a:t>
            </a:r>
          </a:p>
          <a:p>
            <a:r>
              <a:rPr lang="en-US" dirty="0" smtClean="0"/>
              <a:t>Have heard from many that they need time to transition</a:t>
            </a:r>
          </a:p>
          <a:p>
            <a:pPr lvl="1"/>
            <a:r>
              <a:rPr lang="en-US" dirty="0" smtClean="0"/>
              <a:t>Mid-2017</a:t>
            </a:r>
          </a:p>
          <a:p>
            <a:r>
              <a:rPr lang="en-US" dirty="0" smtClean="0"/>
              <a:t>Would apply to the domestic production and import</a:t>
            </a:r>
          </a:p>
        </p:txBody>
      </p:sp>
    </p:spTree>
    <p:extLst>
      <p:ext uri="{BB962C8B-B14F-4D97-AF65-F5344CB8AC3E}">
        <p14:creationId xmlns:p14="http://schemas.microsoft.com/office/powerpoint/2010/main" val="2894144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36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r>
              <a:rPr lang="en-US" dirty="0" err="1" smtClean="0"/>
              <a:t>Informaton</a:t>
            </a:r>
            <a:endParaRPr lang="en-US" dirty="0" smtClean="0"/>
          </a:p>
          <a:p>
            <a:pPr lvl="1"/>
            <a:r>
              <a:rPr lang="en-US" dirty="0" smtClean="0"/>
              <a:t>Maria J. Doa</a:t>
            </a:r>
          </a:p>
          <a:p>
            <a:pPr lvl="1"/>
            <a:r>
              <a:rPr lang="en-US" dirty="0" smtClean="0"/>
              <a:t>Doa.maria@epa.gov</a:t>
            </a:r>
          </a:p>
        </p:txBody>
      </p:sp>
    </p:spTree>
    <p:extLst>
      <p:ext uri="{BB962C8B-B14F-4D97-AF65-F5344CB8AC3E}">
        <p14:creationId xmlns:p14="http://schemas.microsoft.com/office/powerpoint/2010/main" val="258140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Being Reviewed?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</a:t>
            </a:r>
            <a:r>
              <a:rPr lang="en-US" sz="2400" dirty="0" smtClean="0"/>
              <a:t>remanufacture notices (PMNs) submitted </a:t>
            </a:r>
            <a:r>
              <a:rPr lang="en-US" sz="2400" dirty="0"/>
              <a:t>under Section 5 of the Toxic Substances Control Act (TSCA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Several PMNs submitted </a:t>
            </a:r>
            <a:r>
              <a:rPr lang="en-US" sz="2400" dirty="0"/>
              <a:t>for certain </a:t>
            </a:r>
            <a:endParaRPr lang="en-US" sz="2400" dirty="0" smtClean="0"/>
          </a:p>
          <a:p>
            <a:pPr lvl="1"/>
            <a:r>
              <a:rPr lang="en-US" sz="2000" dirty="0" smtClean="0"/>
              <a:t>medium-chain (C</a:t>
            </a:r>
            <a:r>
              <a:rPr lang="en-US" sz="2000" baseline="-25000" dirty="0" smtClean="0"/>
              <a:t>14</a:t>
            </a:r>
            <a:r>
              <a:rPr lang="en-US" sz="2000" dirty="0" smtClean="0"/>
              <a:t>-C</a:t>
            </a:r>
            <a:r>
              <a:rPr lang="en-US" sz="2000" baseline="-25000" dirty="0" smtClean="0"/>
              <a:t>17</a:t>
            </a:r>
            <a:r>
              <a:rPr lang="en-US" sz="2000" dirty="0" smtClean="0"/>
              <a:t>) chlorinated paraffins (MCCP)</a:t>
            </a:r>
          </a:p>
          <a:p>
            <a:pPr lvl="1"/>
            <a:r>
              <a:rPr lang="en-US" sz="2000" dirty="0" smtClean="0"/>
              <a:t>long-chain (C</a:t>
            </a:r>
            <a:r>
              <a:rPr lang="en-US" sz="2000" baseline="-25000" dirty="0" smtClean="0"/>
              <a:t>18</a:t>
            </a:r>
            <a:r>
              <a:rPr lang="en-US" sz="2000" dirty="0" smtClean="0"/>
              <a:t>-C</a:t>
            </a:r>
            <a:r>
              <a:rPr lang="en-US" sz="2000" baseline="-25000" dirty="0" smtClean="0"/>
              <a:t>20</a:t>
            </a:r>
            <a:r>
              <a:rPr lang="en-US" sz="2000" dirty="0" smtClean="0"/>
              <a:t>) chlorinated </a:t>
            </a:r>
            <a:r>
              <a:rPr lang="en-US" sz="2000" dirty="0"/>
              <a:t>paraffins </a:t>
            </a:r>
            <a:r>
              <a:rPr lang="en-US" sz="2000" dirty="0" smtClean="0"/>
              <a:t>(LCCP)</a:t>
            </a:r>
          </a:p>
          <a:p>
            <a:pPr lvl="1"/>
            <a:r>
              <a:rPr lang="en-US" sz="2000" dirty="0" smtClean="0"/>
              <a:t>very long-chain (&gt;C</a:t>
            </a:r>
            <a:r>
              <a:rPr lang="en-US" sz="2000" baseline="-25000" dirty="0" smtClean="0"/>
              <a:t>20</a:t>
            </a:r>
            <a:r>
              <a:rPr lang="en-US" sz="2000" dirty="0" smtClean="0"/>
              <a:t>) chlorinated paraffins (</a:t>
            </a:r>
            <a:r>
              <a:rPr lang="en-US" sz="2000" dirty="0" err="1" smtClean="0"/>
              <a:t>vLCCP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505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They Being Reviewed?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Settlements </a:t>
            </a:r>
            <a:r>
              <a:rPr lang="en-US" sz="2400" dirty="0"/>
              <a:t>resolving violations of the TSCA premanufacture notice </a:t>
            </a:r>
            <a:r>
              <a:rPr lang="en-US" sz="2400" dirty="0" smtClean="0"/>
              <a:t>obligations</a:t>
            </a:r>
          </a:p>
          <a:p>
            <a:r>
              <a:rPr lang="en-US" sz="2400" dirty="0" smtClean="0"/>
              <a:t>Illegal </a:t>
            </a:r>
            <a:r>
              <a:rPr lang="en-US" sz="2400" b="1" dirty="0" smtClean="0">
                <a:solidFill>
                  <a:srgbClr val="0070C0"/>
                </a:solidFill>
              </a:rPr>
              <a:t>production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0070C0"/>
                </a:solidFill>
              </a:rPr>
              <a:t>import</a:t>
            </a:r>
            <a:r>
              <a:rPr lang="en-US" sz="2400" dirty="0"/>
              <a:t> of various chlorinated </a:t>
            </a:r>
            <a:r>
              <a:rPr lang="en-US" sz="2400" dirty="0" smtClean="0"/>
              <a:t>paraffins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645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Decrees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Consent decree </a:t>
            </a:r>
            <a:r>
              <a:rPr lang="en-US" dirty="0"/>
              <a:t>between the Department of Justice (DOJ) and </a:t>
            </a:r>
            <a:r>
              <a:rPr lang="en-US" dirty="0" smtClean="0"/>
              <a:t>EPA and Dover </a:t>
            </a:r>
            <a:r>
              <a:rPr lang="en-US" dirty="0"/>
              <a:t>Chemical </a:t>
            </a:r>
            <a:endParaRPr lang="en-US" dirty="0" smtClean="0"/>
          </a:p>
          <a:p>
            <a:r>
              <a:rPr lang="en-US" dirty="0" smtClean="0"/>
              <a:t>Consent decree between </a:t>
            </a:r>
            <a:r>
              <a:rPr lang="en-US" dirty="0"/>
              <a:t>DOJ and EPA and INEOS </a:t>
            </a:r>
            <a:r>
              <a:rPr lang="en-US" dirty="0" smtClean="0"/>
              <a:t>Chlor Americas</a:t>
            </a:r>
            <a:r>
              <a:rPr lang="en-US" dirty="0"/>
              <a:t>, Inc 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hese </a:t>
            </a:r>
            <a:r>
              <a:rPr lang="en-US" dirty="0"/>
              <a:t>companies were required to submit premanufacture notices under TSCA section 5 for all chlorinated paraffins domestically produced or </a:t>
            </a:r>
            <a:r>
              <a:rPr lang="en-US" dirty="0" smtClean="0"/>
              <a:t>imported</a:t>
            </a:r>
          </a:p>
          <a:p>
            <a:r>
              <a:rPr lang="en-US" dirty="0" smtClean="0"/>
              <a:t>As part of the consent decree, the companies agreed that the chemical substances would be review as </a:t>
            </a:r>
            <a:r>
              <a:rPr lang="en-US" b="1" dirty="0" smtClean="0">
                <a:solidFill>
                  <a:srgbClr val="0070C0"/>
                </a:solidFill>
              </a:rPr>
              <a:t>new chemical substances </a:t>
            </a:r>
            <a:r>
              <a:rPr lang="en-US" dirty="0" smtClean="0"/>
              <a:t>under TSCA section 5</a:t>
            </a:r>
          </a:p>
          <a:p>
            <a:r>
              <a:rPr lang="en-US" dirty="0" smtClean="0"/>
              <a:t>Allowed to continue to produce these chemicals during the review period</a:t>
            </a:r>
          </a:p>
        </p:txBody>
      </p:sp>
    </p:spTree>
    <p:extLst>
      <p:ext uri="{BB962C8B-B14F-4D97-AF65-F5344CB8AC3E}">
        <p14:creationId xmlns:p14="http://schemas.microsoft.com/office/powerpoint/2010/main" val="80067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Short-Chain Chlorinated Paraffins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the settlement, the </a:t>
            </a:r>
            <a:r>
              <a:rPr lang="en-US" dirty="0"/>
              <a:t>companies were required to cease domestic manufacture and import of </a:t>
            </a:r>
            <a:r>
              <a:rPr lang="en-US" dirty="0" smtClean="0"/>
              <a:t>short-chain </a:t>
            </a:r>
            <a:r>
              <a:rPr lang="en-US" dirty="0"/>
              <a:t>chlorinated </a:t>
            </a:r>
            <a:r>
              <a:rPr lang="en-US" dirty="0" smtClean="0"/>
              <a:t>paraffins</a:t>
            </a:r>
          </a:p>
          <a:p>
            <a:r>
              <a:rPr lang="en-US" dirty="0" smtClean="0"/>
              <a:t>Persistent</a:t>
            </a:r>
            <a:r>
              <a:rPr lang="en-US" dirty="0"/>
              <a:t>, bioaccumulative and toxic (PBT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Proposed for addition to Stockholm Convention on Persistent Organic Pollutants</a:t>
            </a:r>
          </a:p>
          <a:p>
            <a:r>
              <a:rPr lang="en-US" dirty="0" smtClean="0"/>
              <a:t>UNECE Convention on Long Range Transboundary Air Pollution (LRTAP)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0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Short-Chain Chlorinated Paraffins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EPA initially raised concerns about chlorinated paraffins in its December 2009 </a:t>
            </a:r>
            <a:r>
              <a:rPr lang="en-US" sz="2400" i="1" dirty="0"/>
              <a:t>Action Plan on Short-Chained Chlorinated </a:t>
            </a:r>
            <a:r>
              <a:rPr lang="en-US" sz="2400" i="1" dirty="0" smtClean="0"/>
              <a:t>Paraffins</a:t>
            </a:r>
            <a:r>
              <a:rPr lang="en-US" sz="2400" dirty="0"/>
              <a:t>  </a:t>
            </a:r>
            <a:r>
              <a:rPr lang="en-US" dirty="0" smtClean="0"/>
              <a:t>(www.epa.gov/oppt/existingchemicals/pubs/actionplans/sccps.html)</a:t>
            </a:r>
            <a:endParaRPr lang="en-US" i="1" dirty="0" smtClean="0"/>
          </a:p>
          <a:p>
            <a:r>
              <a:rPr lang="en-US" sz="2400" dirty="0" smtClean="0"/>
              <a:t>The Action Plan also identified MCCPs and LCCPs</a:t>
            </a:r>
          </a:p>
          <a:p>
            <a:r>
              <a:rPr lang="en-US" sz="2400" dirty="0"/>
              <a:t>EPA is concerned about the potential persistent, bioaccumulative, toxic properties of these </a:t>
            </a:r>
            <a:r>
              <a:rPr lang="en-US" sz="2400" dirty="0" smtClean="0"/>
              <a:t>chemicals</a:t>
            </a:r>
          </a:p>
          <a:p>
            <a:pPr lvl="1"/>
            <a:r>
              <a:rPr lang="en-US" sz="2200" dirty="0" smtClean="0"/>
              <a:t>Particularly in light of the </a:t>
            </a:r>
            <a:r>
              <a:rPr lang="en-US" sz="2200" dirty="0"/>
              <a:t>dispersive nature of many of the </a:t>
            </a:r>
            <a:r>
              <a:rPr lang="en-US" sz="2200" dirty="0" smtClean="0"/>
              <a:t>uses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1391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TSCA Section 5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As </a:t>
            </a:r>
            <a:r>
              <a:rPr lang="en-US" sz="2000" dirty="0" smtClean="0"/>
              <a:t>with </a:t>
            </a:r>
            <a:r>
              <a:rPr lang="en-US" sz="2000" dirty="0"/>
              <a:t>all PMN submissions, EPA has and is continuing to follow the processes, procedures and statutory provisions of TSCA section 5 for the chlorinated paraffin PMNs</a:t>
            </a:r>
            <a:r>
              <a:rPr lang="en-US" sz="2000" dirty="0" smtClean="0"/>
              <a:t>,</a:t>
            </a:r>
          </a:p>
          <a:p>
            <a:pPr lvl="1"/>
            <a:r>
              <a:rPr lang="en-US" sz="1800" dirty="0" smtClean="0"/>
              <a:t>TSCA </a:t>
            </a:r>
            <a:r>
              <a:rPr lang="en-US" sz="1800" dirty="0"/>
              <a:t>section 5 policy on chemical substances that are potential PBT </a:t>
            </a:r>
            <a:r>
              <a:rPr lang="en-US" sz="1800" dirty="0" smtClean="0"/>
              <a:t>chemicals</a:t>
            </a:r>
          </a:p>
          <a:p>
            <a:pPr lvl="1"/>
            <a:r>
              <a:rPr lang="en-US" sz="1800" dirty="0" smtClean="0"/>
              <a:t>Assessment of human health and environmental toxicity</a:t>
            </a:r>
          </a:p>
          <a:p>
            <a:pPr lvl="1"/>
            <a:r>
              <a:rPr lang="en-US" sz="1800" dirty="0" smtClean="0"/>
              <a:t>Exposure assessment consistent with other PMN reviews</a:t>
            </a:r>
          </a:p>
          <a:p>
            <a:pPr lvl="1"/>
            <a:r>
              <a:rPr lang="en-US" sz="1800" dirty="0"/>
              <a:t>Section 5(e) determination on whether the chemicals “may present an unreasonable risk”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0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TSCA Section 5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PBT Concerns for MCCPs and LCCPs </a:t>
            </a:r>
          </a:p>
          <a:p>
            <a:pPr lvl="1"/>
            <a:r>
              <a:rPr lang="en-US" dirty="0" smtClean="0"/>
              <a:t>Persistent to very persistent</a:t>
            </a:r>
          </a:p>
          <a:p>
            <a:pPr lvl="1"/>
            <a:r>
              <a:rPr lang="en-US" dirty="0" smtClean="0"/>
              <a:t>Bioaccumulative to very bioaccumulative</a:t>
            </a:r>
          </a:p>
          <a:p>
            <a:pPr lvl="1"/>
            <a:r>
              <a:rPr lang="en-US" dirty="0" smtClean="0"/>
              <a:t>Toxic to aquatic organisms at low levels</a:t>
            </a:r>
          </a:p>
          <a:p>
            <a:r>
              <a:rPr lang="en-US" dirty="0" smtClean="0"/>
              <a:t>Risk to aquatic organisms even without considering persistence and bioaccumulation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14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TSCA Section 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5 PBT policy</a:t>
            </a:r>
          </a:p>
          <a:p>
            <a:pPr lvl="1"/>
            <a:r>
              <a:rPr lang="en-US" dirty="0" smtClean="0"/>
              <a:t>Identifies action that EPA could take based on degree of persistence and bioaccumulation</a:t>
            </a:r>
          </a:p>
          <a:p>
            <a:pPr lvl="1"/>
            <a:r>
              <a:rPr lang="en-US" dirty="0" smtClean="0"/>
              <a:t>Policy is based on the concern that EPA has for chemicals that are persistent and bioaccumulative</a:t>
            </a:r>
          </a:p>
          <a:p>
            <a:pPr lvl="1"/>
            <a:r>
              <a:rPr lang="en-US" dirty="0" smtClean="0"/>
              <a:t>The chemical is persistent and bioaccumulative</a:t>
            </a:r>
          </a:p>
          <a:p>
            <a:pPr lvl="2"/>
            <a:r>
              <a:rPr lang="en-US" dirty="0" smtClean="0"/>
              <a:t>There can be commercialization with testing required to be completed once certain production levels are reached</a:t>
            </a:r>
          </a:p>
          <a:p>
            <a:pPr lvl="1"/>
            <a:r>
              <a:rPr lang="en-US" dirty="0" smtClean="0"/>
              <a:t>The chemical is very persistent and very bioaccumulative</a:t>
            </a:r>
          </a:p>
          <a:p>
            <a:pPr lvl="2"/>
            <a:r>
              <a:rPr lang="en-US" dirty="0" smtClean="0"/>
              <a:t>Ban commercialization of the chemical until certain testing is completed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299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5781</TotalTime>
  <Words>706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Ion Boardroom</vt:lpstr>
      <vt:lpstr>Chlorinated Paraffins</vt:lpstr>
      <vt:lpstr>What Is Being Reviewed?</vt:lpstr>
      <vt:lpstr>Why Are They Being Reviewed?</vt:lpstr>
      <vt:lpstr>Consent Decrees </vt:lpstr>
      <vt:lpstr>Short-Chain Chlorinated Paraffins</vt:lpstr>
      <vt:lpstr>Short-Chain Chlorinated Paraffins</vt:lpstr>
      <vt:lpstr>TSCA Section 5 Review</vt:lpstr>
      <vt:lpstr>TSCA Section 5 Review</vt:lpstr>
      <vt:lpstr>TSCA Section 5 </vt:lpstr>
      <vt:lpstr>Critical Uses</vt:lpstr>
      <vt:lpstr>Critical Use</vt:lpstr>
      <vt:lpstr>Critical Use</vt:lpstr>
      <vt:lpstr>May 31, 2016</vt:lpstr>
      <vt:lpstr>Questions?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Doa, Maria</dc:creator>
  <cp:lastModifiedBy>Doa, Maria</cp:lastModifiedBy>
  <cp:revision>13</cp:revision>
  <cp:lastPrinted>2015-09-25T14:35:53Z</cp:lastPrinted>
  <dcterms:created xsi:type="dcterms:W3CDTF">2015-09-24T19:51:19Z</dcterms:created>
  <dcterms:modified xsi:type="dcterms:W3CDTF">2015-09-28T20:12:38Z</dcterms:modified>
</cp:coreProperties>
</file>